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eiryo" panose="020B0604030504040204" pitchFamily="34" charset="-128"/>
      <p:regular r:id="rId14"/>
      <p:bold r:id="rId15"/>
      <p:italic r:id="rId16"/>
      <p:boldItalic r:id="rId17"/>
    </p:embeddedFon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Helvetica Neue Light" panose="0200040300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6">
          <p15:clr>
            <a:srgbClr val="A4A3A4"/>
          </p15:clr>
        </p15:guide>
        <p15:guide id="2" pos="295">
          <p15:clr>
            <a:srgbClr val="A4A3A4"/>
          </p15:clr>
        </p15:guide>
        <p15:guide id="3" orient="horz" pos="252">
          <p15:clr>
            <a:srgbClr val="9AA0A6"/>
          </p15:clr>
        </p15:guide>
        <p15:guide id="4" orient="horz" pos="2878">
          <p15:clr>
            <a:srgbClr val="9AA0A6"/>
          </p15:clr>
        </p15:guide>
        <p15:guide id="5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726"/>
        <p:guide pos="295"/>
        <p:guide orient="horz" pos="252"/>
        <p:guide orient="horz" pos="287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a40c04ab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a40c04ab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ca40c04ab1_0_1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a40c04ab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a40c04ab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812be2fe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812be2fe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812be2f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812be2f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812be2fe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812be2fe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focus point: Data driven business value generation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Pillars we cover well.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run on platform, tooling,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Usage of data: -&gt; change in organisation &amp; culture, maybe renewal required -&gt; change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Business Consulting: Consulting &amp; Delivery combined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 achieve that: 3 central aspects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Organisation &amp; Culture: Industry, Strategy, Capabilities, Innovation, Legislation, Stakeholder Roles &amp; Responsibilities &amp; Needs, Processes &amp; Collaboration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Technology: Enterprise Landscape &amp; Requirements, Architecture, Budget?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Data: Volume, Variety, Veracity and Velocity of Data, Data Sources and Flows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support by: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Business Consulting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ML / 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Experience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a40c04ab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a40c04ab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a40c04ab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a40c04ab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a40c04ab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a40c04ab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a40c04ab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a40c04ab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40c04ab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40c04ab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812be2fe3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812be2fe3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ogo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own">
  <p:cSld name="CUSTOM_2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51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1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71" name="Google Shape;71;p11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" name="Google Shape;72;p11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911075" y="48014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Gray">
  <p:cSld name="CUSTOM_2_1_1_1_1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73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2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79" name="Google Shape;79;p12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" name="Google Shape;80;p12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Pink">
  <p:cSld name="CUSTOM_2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450" y="0"/>
            <a:ext cx="9162900" cy="515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87" name="Google Shape;87;p13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2375" y="1616525"/>
            <a:ext cx="3714675" cy="12676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475487" y="4663101"/>
            <a:ext cx="1253100" cy="39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95325" y="3948406"/>
            <a:ext cx="76581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DRIVEN VALUE CREATION</a:t>
            </a:r>
            <a:endParaRPr sz="1400" b="1" i="0" u="none" strike="noStrike" cap="none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SCIENCE &amp; ANALYTICS  |  DATA MANAGEMENT   |  VISUALIZATION &amp; DATA EXPERIENCE</a:t>
            </a:r>
            <a:endParaRPr sz="1100" b="0" i="0" u="none" strike="noStrike" cap="none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" sz="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 ONE Solutions AG, Sihlfeldstrasse 58, 8003 Zürich, d-one.ai</a:t>
            </a:r>
            <a:endParaRPr sz="800" b="0" i="0" u="none" strike="noStrike" cap="none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</a:defRPr>
            </a:lvl1pPr>
            <a:lvl2pPr lvl="1">
              <a:buNone/>
              <a:defRPr sz="1300">
                <a:solidFill>
                  <a:schemeClr val="dk2"/>
                </a:solidFill>
              </a:defRPr>
            </a:lvl2pPr>
            <a:lvl3pPr lvl="2">
              <a:buNone/>
              <a:defRPr sz="1300">
                <a:solidFill>
                  <a:schemeClr val="dk2"/>
                </a:solidFill>
              </a:defRPr>
            </a:lvl3pPr>
            <a:lvl4pPr lvl="3">
              <a:buNone/>
              <a:defRPr sz="1300">
                <a:solidFill>
                  <a:schemeClr val="dk2"/>
                </a:solidFill>
              </a:defRPr>
            </a:lvl4pPr>
            <a:lvl5pPr lvl="4">
              <a:buNone/>
              <a:defRPr sz="1300">
                <a:solidFill>
                  <a:schemeClr val="dk2"/>
                </a:solidFill>
              </a:defRPr>
            </a:lvl5pPr>
            <a:lvl6pPr lvl="5">
              <a:buNone/>
              <a:defRPr sz="1300">
                <a:solidFill>
                  <a:schemeClr val="dk2"/>
                </a:solidFill>
              </a:defRPr>
            </a:lvl6pPr>
            <a:lvl7pPr lvl="6">
              <a:buNone/>
              <a:defRPr sz="1300">
                <a:solidFill>
                  <a:schemeClr val="dk2"/>
                </a:solidFill>
              </a:defRPr>
            </a:lvl7pPr>
            <a:lvl8pPr lvl="7">
              <a:buNone/>
              <a:defRPr sz="1300">
                <a:solidFill>
                  <a:schemeClr val="dk2"/>
                </a:solidFill>
              </a:defRPr>
            </a:lvl8pPr>
            <a:lvl9pPr lvl="8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94975" y="387881"/>
            <a:ext cx="833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10300" y="1304900"/>
            <a:ext cx="83373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103" name="Google Shape;103;p15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Google Shape;104;p15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94975" y="387881"/>
            <a:ext cx="833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410300" y="1304900"/>
            <a:ext cx="83373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111" name="Google Shape;111;p16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6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94975" y="387881"/>
            <a:ext cx="833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410300" y="1304900"/>
            <a:ext cx="83373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119" name="Google Shape;119;p17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" name="Google Shape;120;p17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1">
  <p:cSld name="TITLE_AND_BODY_1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494975" y="387881"/>
            <a:ext cx="833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410300" y="1304900"/>
            <a:ext cx="83373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127" name="Google Shape;127;p18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" name="Google Shape;128;p18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0" y="-19"/>
            <a:ext cx="9144000" cy="5143500"/>
          </a:xfrm>
          <a:prstGeom prst="rect">
            <a:avLst/>
          </a:prstGeom>
          <a:solidFill>
            <a:srgbClr val="AB121A"/>
          </a:solidFill>
          <a:ln w="9525" cap="flat" cmpd="sng">
            <a:solidFill>
              <a:srgbClr val="AB12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468925" y="2150850"/>
            <a:ext cx="82128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134" name="Google Shape;134;p19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" name="Google Shape;135;p19"/>
            <p:cNvPicPr preferRelativeResize="0"/>
            <p:nvPr/>
          </p:nvPicPr>
          <p:blipFill rotWithShape="1">
            <a:blip r:embed="rId2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9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494976" y="330731"/>
            <a:ext cx="83505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0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142" name="Google Shape;142;p20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" name="Google Shape;143;p20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0"/>
          <p:cNvSpPr txBox="1">
            <a:spLocks noGrp="1"/>
          </p:cNvSpPr>
          <p:nvPr>
            <p:ph type="subTitle" idx="1"/>
          </p:nvPr>
        </p:nvSpPr>
        <p:spPr>
          <a:xfrm>
            <a:off x="898775" y="4626250"/>
            <a:ext cx="3924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67750" y="1152500"/>
            <a:ext cx="828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141E"/>
              </a:buClr>
              <a:buSzPts val="1400"/>
              <a:buFont typeface="Helvetica Neue Light"/>
              <a:buChar char="■"/>
              <a:defRPr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E141E"/>
              </a:buClr>
              <a:buSzPts val="12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E141E"/>
              </a:buClr>
              <a:buSzPts val="10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6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94975" y="387881"/>
            <a:ext cx="833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410300" y="1304900"/>
            <a:ext cx="83373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151" name="Google Shape;151;p21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21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1"/>
          <p:cNvSpPr txBox="1">
            <a:spLocks noGrp="1"/>
          </p:cNvSpPr>
          <p:nvPr>
            <p:ph type="subTitle" idx="2"/>
          </p:nvPr>
        </p:nvSpPr>
        <p:spPr>
          <a:xfrm>
            <a:off x="898775" y="4626250"/>
            <a:ext cx="3924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5680315" y="0"/>
            <a:ext cx="3463800" cy="51435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342085" y="23813"/>
            <a:ext cx="0" cy="1191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9525" cap="flat" cmpd="sng">
            <a:solidFill>
              <a:srgbClr val="30466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"/>
          <p:cNvSpPr txBox="1">
            <a:spLocks noGrp="1"/>
          </p:cNvSpPr>
          <p:nvPr>
            <p:ph type="ctrTitle"/>
          </p:nvPr>
        </p:nvSpPr>
        <p:spPr>
          <a:xfrm>
            <a:off x="641541" y="647301"/>
            <a:ext cx="4506000" cy="3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Meiryo"/>
              <a:buNone/>
              <a:defRPr sz="4500" b="0" cap="none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1"/>
          </p:nvPr>
        </p:nvSpPr>
        <p:spPr>
          <a:xfrm>
            <a:off x="6148014" y="647301"/>
            <a:ext cx="25137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lvl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cap="none">
                <a:solidFill>
                  <a:srgbClr val="262626"/>
                </a:solidFill>
              </a:defRPr>
            </a:lvl1pPr>
            <a:lvl2pPr lvl="1" algn="ctr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algn="ctr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algn="ctr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algn="ctr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algn="ctr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/>
            </a:lvl6pPr>
            <a:lvl7pPr lvl="6" algn="ctr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/>
            </a:lvl7pPr>
            <a:lvl8pPr lvl="7" algn="ctr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/>
            </a:lvl8pPr>
            <a:lvl9pPr lvl="8" algn="ctr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9" name="Google Shape;159;p22"/>
          <p:cNvSpPr/>
          <p:nvPr/>
        </p:nvSpPr>
        <p:spPr>
          <a:xfrm rot="5400000">
            <a:off x="3075915" y="2547750"/>
            <a:ext cx="5143500" cy="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dt" idx="10"/>
          </p:nvPr>
        </p:nvSpPr>
        <p:spPr>
          <a:xfrm>
            <a:off x="6148015" y="4732020"/>
            <a:ext cx="1613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ftr" idx="11"/>
          </p:nvPr>
        </p:nvSpPr>
        <p:spPr>
          <a:xfrm>
            <a:off x="641541" y="4732020"/>
            <a:ext cx="4506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7926902" y="4732020"/>
            <a:ext cx="73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482189" y="528835"/>
            <a:ext cx="2559000" cy="3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4032503" y="528835"/>
            <a:ext cx="4629300" cy="3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marL="457200" lvl="0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1pPr>
            <a:lvl2pPr marL="914400" lvl="1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2pPr>
            <a:lvl3pPr marL="1371600" lvl="2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4pPr>
            <a:lvl5pPr marL="2286000" lvl="4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dt" idx="10"/>
          </p:nvPr>
        </p:nvSpPr>
        <p:spPr>
          <a:xfrm>
            <a:off x="482188" y="4732020"/>
            <a:ext cx="255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ftr" idx="11"/>
          </p:nvPr>
        </p:nvSpPr>
        <p:spPr>
          <a:xfrm>
            <a:off x="4032502" y="4732020"/>
            <a:ext cx="37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7926902" y="4732020"/>
            <a:ext cx="73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0" y="3161538"/>
            <a:ext cx="9144000" cy="19821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596487" y="1054713"/>
            <a:ext cx="79452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Meiryo"/>
              <a:buNone/>
              <a:defRPr sz="33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2113734" y="3395892"/>
            <a:ext cx="49191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rmAutofit/>
          </a:bodyPr>
          <a:lstStyle>
            <a:lvl1pPr marL="45720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0">
                <a:solidFill>
                  <a:srgbClr val="3F3F3F"/>
                </a:solidFill>
              </a:defRPr>
            </a:lvl1pPr>
            <a:lvl2pPr marL="914400" lvl="1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dt" idx="10"/>
          </p:nvPr>
        </p:nvSpPr>
        <p:spPr>
          <a:xfrm>
            <a:off x="482188" y="4732020"/>
            <a:ext cx="255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ftr" idx="11"/>
          </p:nvPr>
        </p:nvSpPr>
        <p:spPr>
          <a:xfrm>
            <a:off x="4032502" y="4732020"/>
            <a:ext cx="37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ldNum" idx="12"/>
          </p:nvPr>
        </p:nvSpPr>
        <p:spPr>
          <a:xfrm>
            <a:off x="7926902" y="4732020"/>
            <a:ext cx="73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0" y="3161538"/>
            <a:ext cx="9141900" cy="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482189" y="528835"/>
            <a:ext cx="2559000" cy="3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4032502" y="528836"/>
            <a:ext cx="4629300" cy="18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marL="457200" lvl="0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1pPr>
            <a:lvl2pPr marL="914400" lvl="1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2pPr>
            <a:lvl3pPr marL="1371600" lvl="2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4pPr>
            <a:lvl5pPr marL="2286000" lvl="4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2"/>
          </p:nvPr>
        </p:nvSpPr>
        <p:spPr>
          <a:xfrm>
            <a:off x="4032502" y="2811780"/>
            <a:ext cx="46293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marL="457200" lvl="0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1pPr>
            <a:lvl2pPr marL="914400" lvl="1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2pPr>
            <a:lvl3pPr marL="1371600" lvl="2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4pPr>
            <a:lvl5pPr marL="2286000" lvl="4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dt" idx="10"/>
          </p:nvPr>
        </p:nvSpPr>
        <p:spPr>
          <a:xfrm>
            <a:off x="482188" y="4732020"/>
            <a:ext cx="255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ftr" idx="11"/>
          </p:nvPr>
        </p:nvSpPr>
        <p:spPr>
          <a:xfrm>
            <a:off x="4032502" y="4732020"/>
            <a:ext cx="37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ldNum" idx="12"/>
          </p:nvPr>
        </p:nvSpPr>
        <p:spPr>
          <a:xfrm>
            <a:off x="7926902" y="4732020"/>
            <a:ext cx="73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4" name="Google Shape;184;p25"/>
          <p:cNvSpPr/>
          <p:nvPr/>
        </p:nvSpPr>
        <p:spPr>
          <a:xfrm rot="10800000">
            <a:off x="3520500" y="2547754"/>
            <a:ext cx="5623500" cy="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4032500" y="494249"/>
            <a:ext cx="4624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marL="457200" lvl="0" indent="-22860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2"/>
          </p:nvPr>
        </p:nvSpPr>
        <p:spPr>
          <a:xfrm>
            <a:off x="4032501" y="837149"/>
            <a:ext cx="46248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marL="457200" lvl="0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1pPr>
            <a:lvl2pPr marL="914400" lvl="1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2pPr>
            <a:lvl3pPr marL="1371600" lvl="2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4pPr>
            <a:lvl5pPr marL="2286000" lvl="4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3"/>
          </p:nvPr>
        </p:nvSpPr>
        <p:spPr>
          <a:xfrm>
            <a:off x="4032501" y="2717324"/>
            <a:ext cx="4624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marL="457200" lvl="0" indent="-228600" algn="l" rtl="0">
              <a:lnSpc>
                <a:spcPct val="99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lvl="1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4"/>
          </p:nvPr>
        </p:nvSpPr>
        <p:spPr>
          <a:xfrm>
            <a:off x="4032502" y="3076777"/>
            <a:ext cx="4624800" cy="15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marL="457200" lvl="0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1pPr>
            <a:lvl2pPr marL="914400" lvl="1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2pPr>
            <a:lvl3pPr marL="1371600" lvl="2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4pPr>
            <a:lvl5pPr marL="2286000" lvl="4" indent="-31750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5pPr>
            <a:lvl6pPr marL="2743200" lvl="5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7pPr>
            <a:lvl8pPr marL="3657600" lvl="7" indent="-317500" algn="l" rtl="0">
              <a:lnSpc>
                <a:spcPct val="111000"/>
              </a:lnSpc>
              <a:spcBef>
                <a:spcPts val="700"/>
              </a:spcBef>
              <a:spcAft>
                <a:spcPts val="0"/>
              </a:spcAft>
              <a:buClr>
                <a:srgbClr val="598579"/>
              </a:buClr>
              <a:buSzPts val="1400"/>
              <a:buChar char="■"/>
              <a:defRPr/>
            </a:lvl8pPr>
            <a:lvl9pPr marL="4114800" lvl="8" indent="-317500" algn="l" rtl="0">
              <a:lnSpc>
                <a:spcPct val="111000"/>
              </a:lnSpc>
              <a:spcBef>
                <a:spcPts val="700"/>
              </a:spcBef>
              <a:spcAft>
                <a:spcPts val="1600"/>
              </a:spcAft>
              <a:buClr>
                <a:srgbClr val="59857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dt" idx="10"/>
          </p:nvPr>
        </p:nvSpPr>
        <p:spPr>
          <a:xfrm>
            <a:off x="482188" y="4732020"/>
            <a:ext cx="255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4032502" y="4732020"/>
            <a:ext cx="37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7926902" y="4732020"/>
            <a:ext cx="73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82189" y="528835"/>
            <a:ext cx="2559000" cy="3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/>
          <p:nvPr/>
        </p:nvSpPr>
        <p:spPr>
          <a:xfrm rot="10800000">
            <a:off x="3520500" y="2547754"/>
            <a:ext cx="5623500" cy="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 and body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467750" y="1152500"/>
            <a:ext cx="828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141E"/>
              </a:buClr>
              <a:buSzPts val="1800"/>
              <a:buFont typeface="Helvetica Neue Light"/>
              <a:buChar char="■"/>
              <a:defRPr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E141E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E141E"/>
              </a:buClr>
              <a:buSzPts val="14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2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00"/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Red">
  <p:cSld name="CUSTOM_2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8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203" name="Google Shape;203;p28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28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859375" y="4656730"/>
            <a:ext cx="314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 ONE12-2019 1">
  <p:cSld name="BLANK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ldNum" idx="12"/>
          </p:nvPr>
        </p:nvSpPr>
        <p:spPr>
          <a:xfrm>
            <a:off x="8434151" y="4914842"/>
            <a:ext cx="276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345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1"/>
          </p:nvPr>
        </p:nvSpPr>
        <p:spPr>
          <a:xfrm>
            <a:off x="541663" y="1112401"/>
            <a:ext cx="64401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0" bIns="395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000"/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000"/>
            </a:lvl2pPr>
            <a:lvl3pPr marL="1371600" lvl="2" indent="-273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 sz="1000"/>
            </a:lvl3pPr>
            <a:lvl4pPr marL="1828800" lvl="3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/>
            </a:lvl5pPr>
            <a:lvl6pPr marL="274320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pic>
        <p:nvPicPr>
          <p:cNvPr id="214" name="Google Shape;214;p30" descr="grey water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6387" y="257845"/>
            <a:ext cx="388800" cy="324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>
            <a:spLocks noGrp="1"/>
          </p:cNvSpPr>
          <p:nvPr>
            <p:ph type="body" idx="2"/>
          </p:nvPr>
        </p:nvSpPr>
        <p:spPr>
          <a:xfrm>
            <a:off x="541662" y="794078"/>
            <a:ext cx="80550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400" b="0">
                <a:solidFill>
                  <a:srgbClr val="001E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541662" y="308536"/>
            <a:ext cx="747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3"/>
          </p:nvPr>
        </p:nvSpPr>
        <p:spPr>
          <a:xfrm>
            <a:off x="541661" y="169173"/>
            <a:ext cx="6078600" cy="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8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Red">
  <p:cSld name="CUSTOM_2_1_1_1_1_1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4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24" name="Google Shape;24;p4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" name="Google Shape;25;p4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59375" y="4656730"/>
            <a:ext cx="314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494975" y="387881"/>
            <a:ext cx="833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410300" y="1304900"/>
            <a:ext cx="83373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31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224" name="Google Shape;224;p31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5" name="Google Shape;225;p31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1"/>
          <p:cNvSpPr txBox="1">
            <a:spLocks noGrp="1"/>
          </p:cNvSpPr>
          <p:nvPr>
            <p:ph type="subTitle" idx="2"/>
          </p:nvPr>
        </p:nvSpPr>
        <p:spPr>
          <a:xfrm>
            <a:off x="898775" y="4626250"/>
            <a:ext cx="3924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 3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494976" y="330731"/>
            <a:ext cx="83505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898775" y="4626250"/>
            <a:ext cx="1128000" cy="4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31;p32"/>
          <p:cNvGrpSpPr/>
          <p:nvPr/>
        </p:nvGrpSpPr>
        <p:grpSpPr>
          <a:xfrm>
            <a:off x="571175" y="4632441"/>
            <a:ext cx="251400" cy="253497"/>
            <a:chOff x="8348300" y="4632441"/>
            <a:chExt cx="251400" cy="253497"/>
          </a:xfrm>
        </p:grpSpPr>
        <p:sp>
          <p:nvSpPr>
            <p:cNvPr id="232" name="Google Shape;232;p32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32"/>
            <p:cNvPicPr preferRelativeResize="0"/>
            <p:nvPr/>
          </p:nvPicPr>
          <p:blipFill rotWithShape="1">
            <a:blip r:embed="rId2">
              <a:alphaModFix/>
            </a:blip>
            <a:srcRect r="84256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32"/>
          <p:cNvSpPr txBox="1">
            <a:spLocks noGrp="1"/>
          </p:cNvSpPr>
          <p:nvPr>
            <p:ph type="subTitle" idx="1"/>
          </p:nvPr>
        </p:nvSpPr>
        <p:spPr>
          <a:xfrm>
            <a:off x="898775" y="4626250"/>
            <a:ext cx="3924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ntence White">
  <p:cSld name="Benutzerdefiniertes Layout &quot;1&quot; 2 1 1 1 1 1 1 1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69393" y="0"/>
            <a:ext cx="82782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000" rIns="0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s ">
  <p:cSld name="TITLE_AND_TWO_COLUMNS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219575" y="1076275"/>
            <a:ext cx="444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76584" y="1143000"/>
            <a:ext cx="3349800" cy="3349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2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s 1">
  <p:cSld name="TITLE_AND_TWO_COLUMNS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74025" y="725932"/>
            <a:ext cx="447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 Light"/>
              <a:buNone/>
              <a:defRPr sz="1600" b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74025" y="1511346"/>
            <a:ext cx="4473600" cy="2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471297" y="896850"/>
            <a:ext cx="3349800" cy="3349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2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- Blank">
  <p:cSld name="CUSTOM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lue">
  <p:cSld name="CUSTOM_2_1_1">
    <p:bg>
      <p:bgPr>
        <a:solidFill>
          <a:srgbClr val="351C7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62900" cy="5153100"/>
          </a:xfrm>
          <a:prstGeom prst="rect">
            <a:avLst/>
          </a:prstGeom>
          <a:solidFill>
            <a:srgbClr val="452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5" y="9377"/>
            <a:ext cx="917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55" name="Google Shape;55;p9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9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/>
          <p:nvPr/>
        </p:nvSpPr>
        <p:spPr>
          <a:xfrm>
            <a:off x="8199000" y="4656730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6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</a:defRPr>
            </a:lvl1pPr>
            <a:lvl2pPr lvl="1">
              <a:buNone/>
              <a:defRPr sz="1300">
                <a:solidFill>
                  <a:schemeClr val="dk2"/>
                </a:solidFill>
              </a:defRPr>
            </a:lvl2pPr>
            <a:lvl3pPr lvl="2">
              <a:buNone/>
              <a:defRPr sz="1300">
                <a:solidFill>
                  <a:schemeClr val="dk2"/>
                </a:solidFill>
              </a:defRPr>
            </a:lvl3pPr>
            <a:lvl4pPr lvl="3">
              <a:buNone/>
              <a:defRPr sz="1300">
                <a:solidFill>
                  <a:schemeClr val="dk2"/>
                </a:solidFill>
              </a:defRPr>
            </a:lvl4pPr>
            <a:lvl5pPr lvl="4">
              <a:buNone/>
              <a:defRPr sz="1300">
                <a:solidFill>
                  <a:schemeClr val="dk2"/>
                </a:solidFill>
              </a:defRPr>
            </a:lvl5pPr>
            <a:lvl6pPr lvl="5">
              <a:buNone/>
              <a:defRPr sz="1300">
                <a:solidFill>
                  <a:schemeClr val="dk2"/>
                </a:solidFill>
              </a:defRPr>
            </a:lvl6pPr>
            <a:lvl7pPr lvl="6">
              <a:buNone/>
              <a:defRPr sz="1300">
                <a:solidFill>
                  <a:schemeClr val="dk2"/>
                </a:solidFill>
              </a:defRPr>
            </a:lvl7pPr>
            <a:lvl8pPr lvl="7">
              <a:buNone/>
              <a:defRPr sz="1300">
                <a:solidFill>
                  <a:schemeClr val="dk2"/>
                </a:solidFill>
              </a:defRPr>
            </a:lvl8pPr>
            <a:lvl9pPr lvl="8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Yellow">
  <p:cSld name="CUSTOM_2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91704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0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63" name="Google Shape;63;p10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" name="Google Shape;64;p10"/>
            <p:cNvPicPr preferRelativeResize="0"/>
            <p:nvPr/>
          </p:nvPicPr>
          <p:blipFill rotWithShape="1">
            <a:blip r:embed="rId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7750" y="1152500"/>
            <a:ext cx="828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141E"/>
              </a:buClr>
              <a:buSzPts val="1400"/>
              <a:buFont typeface="Helvetica Neue Light"/>
              <a:buChar char="■"/>
              <a:defRPr sz="16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E141E"/>
              </a:buClr>
              <a:buSzPts val="12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E141E"/>
              </a:buClr>
              <a:buSzPts val="1000"/>
              <a:buFont typeface="Helvetica Neue Light"/>
              <a:buChar char="■"/>
              <a:defRPr sz="12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2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2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Char char="■"/>
              <a:defRPr sz="12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Helvetica Neue Light"/>
              <a:buChar char="■"/>
              <a:defRPr sz="10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Helvetica Neue Light"/>
              <a:buChar char="■"/>
              <a:defRPr sz="10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Helvetica Neue Light"/>
              <a:buChar char="■"/>
              <a:defRPr sz="10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9" name="Google Shape;9;p1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Google Shape;10;p1"/>
            <p:cNvPicPr preferRelativeResize="0"/>
            <p:nvPr/>
          </p:nvPicPr>
          <p:blipFill rotWithShape="1">
            <a:blip r:embed="rId33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859375" y="4656730"/>
            <a:ext cx="314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quidSVM/liquidSV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omann/plotAR" TargetMode="External"/><Relationship Id="rId5" Type="http://schemas.openxmlformats.org/officeDocument/2006/relationships/hyperlink" Target="https://github.com/d-one/nlpeasy" TargetMode="External"/><Relationship Id="rId4" Type="http://schemas.openxmlformats.org/officeDocument/2006/relationships/hyperlink" Target="https://github.com/thomann/nab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philipp.thomann@d-one.ai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github.com/thomann/PlotAR-i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binder.org/v2/gh/thomann/plotAR/binder?urlpath=rstudio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mybinder.org/v2/gh/thomann/plotAR/binder" TargetMode="External"/><Relationship Id="rId10" Type="http://schemas.openxmlformats.org/officeDocument/2006/relationships/hyperlink" Target="https://github.com/thomann/plotVR-android/releases" TargetMode="External"/><Relationship Id="rId4" Type="http://schemas.openxmlformats.org/officeDocument/2006/relationships/hyperlink" Target="https://thomann.github.io/plotAR/examples/" TargetMode="External"/><Relationship Id="rId9" Type="http://schemas.openxmlformats.org/officeDocument/2006/relationships/hyperlink" Target="https://github.com/thomann/plotVR-androi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l="-411"/>
          <a:stretch/>
        </p:blipFill>
        <p:spPr>
          <a:xfrm>
            <a:off x="-32853" y="0"/>
            <a:ext cx="954108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264300" y="125"/>
            <a:ext cx="4212000" cy="5143500"/>
          </a:xfrm>
          <a:prstGeom prst="rect">
            <a:avLst/>
          </a:prstGeom>
          <a:solidFill>
            <a:srgbClr val="000000">
              <a:alpha val="47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1"/>
          </p:nvPr>
        </p:nvSpPr>
        <p:spPr>
          <a:xfrm>
            <a:off x="758675" y="4649067"/>
            <a:ext cx="40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useR!</a:t>
            </a:r>
            <a:r>
              <a:rPr lang="de">
                <a:solidFill>
                  <a:srgbClr val="FFFFFF"/>
                </a:solidFill>
              </a:rPr>
              <a:t> </a:t>
            </a:r>
            <a:r>
              <a:rPr lang="de"/>
              <a:t>08.07.2021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1224800" y="3556325"/>
            <a:ext cx="2556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Phillipp Thomann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Managing Consultat, D ONE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@thomann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@DrThomann</a:t>
            </a:r>
            <a:endParaRPr sz="11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  <p:grpSp>
        <p:nvGrpSpPr>
          <p:cNvPr id="245" name="Google Shape;245;p33"/>
          <p:cNvGrpSpPr/>
          <p:nvPr/>
        </p:nvGrpSpPr>
        <p:grpSpPr>
          <a:xfrm>
            <a:off x="477863" y="4663217"/>
            <a:ext cx="251400" cy="253497"/>
            <a:chOff x="8348300" y="4632441"/>
            <a:chExt cx="251400" cy="253497"/>
          </a:xfrm>
        </p:grpSpPr>
        <p:sp>
          <p:nvSpPr>
            <p:cNvPr id="246" name="Google Shape;246;p33"/>
            <p:cNvSpPr/>
            <p:nvPr/>
          </p:nvSpPr>
          <p:spPr>
            <a:xfrm>
              <a:off x="8348300" y="4632441"/>
              <a:ext cx="251400" cy="247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" name="Google Shape;247;p33"/>
            <p:cNvPicPr preferRelativeResize="0"/>
            <p:nvPr/>
          </p:nvPicPr>
          <p:blipFill rotWithShape="1">
            <a:blip r:embed="rId4">
              <a:alphaModFix/>
            </a:blip>
            <a:srcRect r="84255"/>
            <a:stretch/>
          </p:blipFill>
          <p:spPr>
            <a:xfrm>
              <a:off x="8431270" y="4653738"/>
              <a:ext cx="107224" cy="232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00" y="3595975"/>
            <a:ext cx="1217742" cy="79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467750" y="1497325"/>
            <a:ext cx="3970800" cy="1614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plot</a:t>
            </a:r>
            <a:r>
              <a:rPr lang="de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</a:t>
            </a:r>
            <a:r>
              <a:rPr lang="de">
                <a:solidFill>
                  <a:schemeClr val="lt1"/>
                </a:solidFill>
              </a:rPr>
              <a:t> - walk through your data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4236" y="4268834"/>
            <a:ext cx="166699" cy="13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4236" y="4064906"/>
            <a:ext cx="166700" cy="1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Outlook / Vision</a:t>
            </a:r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body" idx="1"/>
          </p:nvPr>
        </p:nvSpPr>
        <p:spPr>
          <a:xfrm>
            <a:off x="467750" y="1152500"/>
            <a:ext cx="82800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Protocol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Char char="■"/>
            </a:pPr>
            <a:r>
              <a:rPr lang="de" sz="1200" b="1">
                <a:latin typeface="Helvetica Neue"/>
                <a:ea typeface="Helvetica Neue"/>
                <a:cs typeface="Helvetica Neue"/>
                <a:sym typeface="Helvetica Neue"/>
              </a:rPr>
              <a:t>Animation !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Return more information from device: viewframe, </a:t>
            </a:r>
            <a:r>
              <a:rPr lang="de" sz="1200" b="1">
                <a:latin typeface="Helvetica Neue"/>
                <a:ea typeface="Helvetica Neue"/>
                <a:cs typeface="Helvetica Neue"/>
                <a:sym typeface="Helvetica Neue"/>
              </a:rPr>
              <a:t>select on tap</a:t>
            </a:r>
            <a:r>
              <a:rPr lang="de" sz="1200"/>
              <a:t>?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Send floats as binary Base64 encoded...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interoperability with Plotly Protocol? or with ggplot?</a:t>
            </a:r>
            <a:endParaRPr sz="1200"/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Visuals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Char char="■"/>
            </a:pPr>
            <a:r>
              <a:rPr lang="de" sz="1200" b="1">
                <a:latin typeface="Helvetica Neue"/>
                <a:ea typeface="Helvetica Neue"/>
                <a:cs typeface="Helvetica Neue"/>
                <a:sym typeface="Helvetica Neue"/>
              </a:rPr>
              <a:t>scatter point symbols (+, o, …), add rotations, vector fields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Tap on data points to get more info, or to select it and get info on Desktop?</a:t>
            </a:r>
            <a:endParaRPr sz="1200"/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 b="1">
                <a:latin typeface="Helvetica Neue"/>
                <a:ea typeface="Helvetica Neue"/>
                <a:cs typeface="Helvetica Neue"/>
                <a:sym typeface="Helvetica Neue"/>
              </a:rPr>
              <a:t>CRAN</a:t>
            </a:r>
            <a:r>
              <a:rPr lang="de" sz="1200"/>
              <a:t>, AppStore, GooglePlay</a:t>
            </a:r>
            <a:endParaRPr sz="1200"/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Better support to </a:t>
            </a:r>
            <a:r>
              <a:rPr lang="de" sz="1200" b="1">
                <a:latin typeface="Helvetica Neue"/>
                <a:ea typeface="Helvetica Neue"/>
                <a:cs typeface="Helvetica Neue"/>
                <a:sym typeface="Helvetica Neue"/>
              </a:rPr>
              <a:t>share files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Server: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easy HTTPS setup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Namespaces on server → central plotAR server, e.g. on cloud/premise…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Multiuser Experience: Join the same server, see where the others are, where they are looking at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Font typeface="Helvetica Neue"/>
              <a:buChar char="■"/>
            </a:pPr>
            <a:r>
              <a:rPr lang="de" sz="1200" b="1">
                <a:latin typeface="Helvetica Neue"/>
                <a:ea typeface="Helvetica Neue"/>
                <a:cs typeface="Helvetica Neue"/>
                <a:sym typeface="Helvetica Neue"/>
              </a:rPr>
              <a:t>AR dashboards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468925" y="2150850"/>
            <a:ext cx="82128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0">
                <a:latin typeface="Helvetica Neue Light"/>
                <a:ea typeface="Helvetica Neue Light"/>
                <a:cs typeface="Helvetica Neue Light"/>
                <a:sym typeface="Helvetica Neue Light"/>
              </a:rPr>
              <a:t>LET’S MAKE SENSE</a:t>
            </a:r>
            <a:endParaRPr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1" name="Google Shape;381;p43"/>
          <p:cNvSpPr txBox="1">
            <a:spLocks noGrp="1"/>
          </p:cNvSpPr>
          <p:nvPr>
            <p:ph type="sldNum" idx="12"/>
          </p:nvPr>
        </p:nvSpPr>
        <p:spPr>
          <a:xfrm>
            <a:off x="8334058" y="46262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5574650" y="2786825"/>
            <a:ext cx="32253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Philipp Thomann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philipp.thomann@d-one.ai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+41 44 435 10 24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 ONE Solutions AG</a:t>
            </a:r>
            <a:b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Sihlfeldstrasse 58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CH-8003 Zürich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EA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sz="1000">
              <a:solidFill>
                <a:srgbClr val="EA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A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A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About me</a:t>
            </a:r>
            <a:endParaRPr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 dirty="0"/>
              <a:t>Vita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 dirty="0" err="1"/>
              <a:t>PhD</a:t>
            </a:r>
            <a:r>
              <a:rPr lang="de" sz="1600" dirty="0"/>
              <a:t> in </a:t>
            </a:r>
            <a:r>
              <a:rPr lang="de" sz="1600" dirty="0" err="1"/>
              <a:t>Probability</a:t>
            </a:r>
            <a:r>
              <a:rPr lang="de" sz="1600" dirty="0"/>
              <a:t> </a:t>
            </a:r>
            <a:r>
              <a:rPr lang="de" sz="1600" dirty="0" err="1"/>
              <a:t>Theory</a:t>
            </a:r>
            <a:r>
              <a:rPr lang="de" sz="1600" dirty="0"/>
              <a:t>	@ </a:t>
            </a:r>
            <a:r>
              <a:rPr lang="de" sz="1600" dirty="0" err="1"/>
              <a:t>Zurich</a:t>
            </a:r>
            <a:r>
              <a:rPr lang="de" sz="1600" dirty="0"/>
              <a:t> University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 dirty="0" err="1"/>
              <a:t>PostDoc</a:t>
            </a:r>
            <a:r>
              <a:rPr lang="de" sz="1600" dirty="0"/>
              <a:t> in ML		@ Stuttgart University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dirty="0"/>
              <a:t>Managing</a:t>
            </a:r>
            <a:r>
              <a:rPr lang="de" sz="1600" dirty="0"/>
              <a:t> Consultant		@ D ONE Solutions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 dirty="0"/>
              <a:t>Projects in Data Science, ML, AI, Infrastructure, </a:t>
            </a:r>
            <a:r>
              <a:rPr lang="de" sz="1600" dirty="0" err="1"/>
              <a:t>Visualisation</a:t>
            </a:r>
            <a:r>
              <a:rPr lang="de" sz="1600" dirty="0"/>
              <a:t>, Coaching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 dirty="0"/>
              <a:t>(Co-)</a:t>
            </a:r>
            <a:r>
              <a:rPr lang="de" sz="1600" dirty="0" err="1"/>
              <a:t>Creator</a:t>
            </a:r>
            <a:r>
              <a:rPr lang="de" sz="1600" dirty="0"/>
              <a:t> </a:t>
            </a:r>
            <a:r>
              <a:rPr lang="de" sz="1600" dirty="0" err="1"/>
              <a:t>of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u="sng" dirty="0">
                <a:solidFill>
                  <a:schemeClr val="hlink"/>
                </a:solidFill>
                <a:hlinkClick r:id="rId3"/>
              </a:rPr>
              <a:t>liquidSVM</a:t>
            </a:r>
            <a:r>
              <a:rPr lang="de" dirty="0"/>
              <a:t> - A fast </a:t>
            </a:r>
            <a:r>
              <a:rPr lang="de" dirty="0" err="1"/>
              <a:t>and</a:t>
            </a:r>
            <a:r>
              <a:rPr lang="de" dirty="0"/>
              <a:t> versatile SVM </a:t>
            </a:r>
            <a:r>
              <a:rPr lang="de" dirty="0" err="1"/>
              <a:t>implementation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e" u="sng" dirty="0">
                <a:solidFill>
                  <a:schemeClr val="hlink"/>
                </a:solidFill>
                <a:hlinkClick r:id="rId4"/>
              </a:rPr>
              <a:t>Nabu</a:t>
            </a:r>
            <a:r>
              <a:rPr lang="de" dirty="0"/>
              <a:t> - </a:t>
            </a:r>
            <a:r>
              <a:rPr lang="de" dirty="0" err="1"/>
              <a:t>vocabulary</a:t>
            </a:r>
            <a:r>
              <a:rPr lang="de" dirty="0"/>
              <a:t> </a:t>
            </a:r>
            <a:r>
              <a:rPr lang="de" dirty="0" err="1"/>
              <a:t>drilling</a:t>
            </a:r>
            <a:r>
              <a:rPr lang="de" dirty="0"/>
              <a:t> </a:t>
            </a:r>
            <a:r>
              <a:rPr lang="de" dirty="0" err="1"/>
              <a:t>tool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e" u="sng" dirty="0">
                <a:solidFill>
                  <a:schemeClr val="hlink"/>
                </a:solidFill>
                <a:hlinkClick r:id="rId5"/>
              </a:rPr>
              <a:t>NLPeasy</a:t>
            </a:r>
            <a:r>
              <a:rPr lang="de" dirty="0"/>
              <a:t> - Easy </a:t>
            </a:r>
            <a:r>
              <a:rPr lang="de" dirty="0" err="1"/>
              <a:t>Peasy</a:t>
            </a:r>
            <a:r>
              <a:rPr lang="de" dirty="0"/>
              <a:t> Language </a:t>
            </a:r>
            <a:r>
              <a:rPr lang="de" dirty="0" err="1"/>
              <a:t>Squeezy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e" u="sng" dirty="0">
                <a:solidFill>
                  <a:schemeClr val="hlink"/>
                </a:solidFill>
                <a:hlinkClick r:id="rId6"/>
              </a:rPr>
              <a:t>plotAR</a:t>
            </a:r>
            <a:r>
              <a:rPr lang="de" dirty="0"/>
              <a:t> - </a:t>
            </a:r>
            <a:r>
              <a:rPr lang="de" dirty="0" err="1"/>
              <a:t>walk</a:t>
            </a:r>
            <a:r>
              <a:rPr lang="de" dirty="0"/>
              <a:t> </a:t>
            </a:r>
            <a:r>
              <a:rPr lang="de" dirty="0" err="1"/>
              <a:t>through</a:t>
            </a:r>
            <a:r>
              <a:rPr lang="de" dirty="0"/>
              <a:t> </a:t>
            </a:r>
            <a:r>
              <a:rPr lang="de" dirty="0" err="1"/>
              <a:t>your</a:t>
            </a:r>
            <a:r>
              <a:rPr lang="de" dirty="0"/>
              <a:t> </a:t>
            </a:r>
            <a:r>
              <a:rPr lang="de" dirty="0" err="1"/>
              <a:t>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C617184-3DF2-4B41-9830-8C26F159964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58" name="Google Shape;258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868650" y="-801653"/>
            <a:ext cx="6953400" cy="6953400"/>
          </a:xfrm>
          <a:prstGeom prst="donut">
            <a:avLst>
              <a:gd name="adj" fmla="val 2311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2878200" y="1209425"/>
            <a:ext cx="2934300" cy="2934300"/>
          </a:xfrm>
          <a:prstGeom prst="donut">
            <a:avLst>
              <a:gd name="adj" fmla="val 25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467750" y="399300"/>
            <a:ext cx="5742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0"/>
              <a:t>Value Creation &amp; Capabilities</a:t>
            </a:r>
            <a:endParaRPr sz="1600" b="0" i="1"/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3850338" y="1075225"/>
            <a:ext cx="990000" cy="993900"/>
          </a:xfrm>
          <a:prstGeom prst="ellipse">
            <a:avLst/>
          </a:prstGeom>
          <a:solidFill>
            <a:srgbClr val="FFA933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Organisation </a:t>
            </a:r>
            <a:br>
              <a:rPr lang="de"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&amp; Culture</a:t>
            </a:r>
            <a:endParaRPr sz="1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2896619" y="2764147"/>
            <a:ext cx="990000" cy="993900"/>
          </a:xfrm>
          <a:prstGeom prst="ellipse">
            <a:avLst/>
          </a:prstGeom>
          <a:solidFill>
            <a:srgbClr val="1C58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  <a:endParaRPr sz="1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4822465" y="2764147"/>
            <a:ext cx="990000" cy="993900"/>
          </a:xfrm>
          <a:prstGeom prst="ellipse">
            <a:avLst/>
          </a:prstGeom>
          <a:solidFill>
            <a:srgbClr val="82A1B0"/>
          </a:solidFill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Technology</a:t>
            </a:r>
            <a:endParaRPr sz="13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3850338" y="2179625"/>
            <a:ext cx="990000" cy="993900"/>
          </a:xfrm>
          <a:prstGeom prst="ellipse">
            <a:avLst/>
          </a:prstGeom>
          <a:solidFill>
            <a:srgbClr val="AB12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5623525" y="979788"/>
            <a:ext cx="22041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Business    </a:t>
            </a:r>
            <a:b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Consulting</a:t>
            </a:r>
            <a:endParaRPr sz="9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- Guide on data journey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- Use cases, roadmap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- Transformation and change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- Building capabilities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5910826" y="2458065"/>
            <a:ext cx="17682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Data </a:t>
            </a:r>
            <a:b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Architecture</a:t>
            </a:r>
            <a:endParaRPr sz="9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- Data strategy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- Enterprise requirements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- Information factory 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- BI and analytics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- Data science laboratory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371250" y="3888250"/>
            <a:ext cx="22731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  <a:b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Management</a:t>
            </a:r>
            <a:endParaRPr sz="13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- Data supply chain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- Data integration and modelling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- Structured &amp; unstructured data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- Automated development framework 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935363" y="2005075"/>
            <a:ext cx="15948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Machine Learning / AI</a:t>
            </a:r>
            <a:br>
              <a:rPr lang="de" sz="7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Ideation, implementation </a:t>
            </a:r>
            <a:b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Algorithms, modelling, NLP</a:t>
            </a:r>
            <a:b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Image recognition</a:t>
            </a:r>
            <a:b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Text analytics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4583048" y="3943108"/>
            <a:ext cx="23283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Data </a:t>
            </a:r>
            <a:b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Experience</a:t>
            </a:r>
            <a:endParaRPr sz="9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- From data to Insights to action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- Business report design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- Compelling data stories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- Communication &amp; visualization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3819750" y="2364125"/>
            <a:ext cx="10512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Business</a:t>
            </a:r>
            <a:br>
              <a:rPr lang="de" sz="13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" sz="13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Value</a:t>
            </a:r>
            <a:endParaRPr sz="13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l="17807" t="2903" r="50244" b="57589"/>
          <a:stretch/>
        </p:blipFill>
        <p:spPr>
          <a:xfrm>
            <a:off x="6308815" y="485550"/>
            <a:ext cx="769779" cy="74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l="68783" t="46590" r="-731" b="13902"/>
          <a:stretch/>
        </p:blipFill>
        <p:spPr>
          <a:xfrm>
            <a:off x="6858295" y="1962398"/>
            <a:ext cx="769779" cy="74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l="53544" t="3634" r="14507" b="56858"/>
          <a:stretch/>
        </p:blipFill>
        <p:spPr>
          <a:xfrm>
            <a:off x="6308825" y="3672663"/>
            <a:ext cx="707123" cy="68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l="34871" t="46590" r="33181" b="13902"/>
          <a:stretch/>
        </p:blipFill>
        <p:spPr>
          <a:xfrm>
            <a:off x="1733393" y="3367291"/>
            <a:ext cx="769779" cy="74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l="1674" t="46590" r="66378" b="13902"/>
          <a:stretch/>
        </p:blipFill>
        <p:spPr>
          <a:xfrm>
            <a:off x="1158875" y="1356271"/>
            <a:ext cx="769779" cy="74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Scientists love to visualise...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" y="1166724"/>
            <a:ext cx="3473224" cy="9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00" y="1761325"/>
            <a:ext cx="994525" cy="6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325" y="2024775"/>
            <a:ext cx="1079756" cy="777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6"/>
          <p:cNvGrpSpPr/>
          <p:nvPr/>
        </p:nvGrpSpPr>
        <p:grpSpPr>
          <a:xfrm>
            <a:off x="1596208" y="1699636"/>
            <a:ext cx="2830049" cy="3559090"/>
            <a:chOff x="1596208" y="1699636"/>
            <a:chExt cx="2830049" cy="3559090"/>
          </a:xfrm>
        </p:grpSpPr>
        <p:pic>
          <p:nvPicPr>
            <p:cNvPr id="291" name="Google Shape;291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2905" y="3236575"/>
              <a:ext cx="2282025" cy="202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87507" y="2612527"/>
              <a:ext cx="1238750" cy="110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6"/>
            <p:cNvSpPr/>
            <p:nvPr/>
          </p:nvSpPr>
          <p:spPr>
            <a:xfrm rot="2978996">
              <a:off x="1489421" y="2427021"/>
              <a:ext cx="2263474" cy="767029"/>
            </a:xfrm>
            <a:prstGeom prst="stripedRightArrow">
              <a:avLst>
                <a:gd name="adj1" fmla="val 36152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Now and then go 3D</a:t>
              </a:r>
              <a:endParaRPr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94" name="Google Shape;294;p36"/>
          <p:cNvGrpSpPr/>
          <p:nvPr/>
        </p:nvGrpSpPr>
        <p:grpSpPr>
          <a:xfrm>
            <a:off x="3731611" y="829299"/>
            <a:ext cx="3165214" cy="2813749"/>
            <a:chOff x="3731611" y="829299"/>
            <a:chExt cx="3165214" cy="2813749"/>
          </a:xfrm>
        </p:grpSpPr>
        <p:pic>
          <p:nvPicPr>
            <p:cNvPr id="295" name="Google Shape;295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21725" y="829299"/>
              <a:ext cx="2375100" cy="124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6"/>
            <p:cNvSpPr/>
            <p:nvPr/>
          </p:nvSpPr>
          <p:spPr>
            <a:xfrm rot="-2699034">
              <a:off x="3671530" y="2188213"/>
              <a:ext cx="2263661" cy="767069"/>
            </a:xfrm>
            <a:prstGeom prst="stripedRightArrow">
              <a:avLst>
                <a:gd name="adj1" fmla="val 35406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Not the "real" thing, so</a:t>
              </a:r>
              <a:endParaRPr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97" name="Google Shape;297;p36"/>
          <p:cNvGrpSpPr/>
          <p:nvPr/>
        </p:nvGrpSpPr>
        <p:grpSpPr>
          <a:xfrm>
            <a:off x="5700545" y="1605350"/>
            <a:ext cx="2058001" cy="3309551"/>
            <a:chOff x="5937375" y="1833950"/>
            <a:chExt cx="2058001" cy="3309551"/>
          </a:xfrm>
        </p:grpSpPr>
        <p:pic>
          <p:nvPicPr>
            <p:cNvPr id="298" name="Google Shape;298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37375" y="3987750"/>
              <a:ext cx="2058001" cy="115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6"/>
            <p:cNvSpPr/>
            <p:nvPr/>
          </p:nvSpPr>
          <p:spPr>
            <a:xfrm rot="3453634">
              <a:off x="5690089" y="2742144"/>
              <a:ext cx="2573229" cy="766911"/>
            </a:xfrm>
            <a:prstGeom prst="stripedRightArrow">
              <a:avLst>
                <a:gd name="adj1" fmla="val 38591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Expensive, meanwhile...</a:t>
              </a:r>
              <a:endParaRPr sz="13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300" name="Google Shape;30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4045" y="2854124"/>
            <a:ext cx="951725" cy="206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467743" y="0"/>
            <a:ext cx="8280000" cy="4626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If Demo-Gods are not willing...</a:t>
            </a: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67862" y="-464161"/>
            <a:ext cx="1627726" cy="35245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300" y="1382725"/>
            <a:ext cx="1297724" cy="281002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128" y="1639425"/>
            <a:ext cx="1534075" cy="33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24390"/>
            <a:ext cx="4125502" cy="283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423" y="64650"/>
            <a:ext cx="1450101" cy="163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 I haz plot</a:t>
            </a:r>
            <a:r>
              <a:rPr lang="de" b="1">
                <a:latin typeface="Helvetica Neue"/>
                <a:ea typeface="Helvetica Neue"/>
                <a:cs typeface="Helvetica Neue"/>
                <a:sym typeface="Helvetica Neue"/>
              </a:rPr>
              <a:t>AR</a:t>
            </a:r>
            <a:r>
              <a:rPr lang="de"/>
              <a:t>?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1"/>
          </p:nvPr>
        </p:nvSpPr>
        <p:spPr>
          <a:xfrm>
            <a:off x="467750" y="1152500"/>
            <a:ext cx="82800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08799" lvl="0" indent="-1922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de" sz="1500"/>
              <a:t>Examples on GitHub: </a:t>
            </a:r>
            <a:r>
              <a:rPr lang="de" sz="1500" u="sng">
                <a:solidFill>
                  <a:schemeClr val="hlink"/>
                </a:solidFill>
                <a:hlinkClick r:id="rId4"/>
              </a:rPr>
              <a:t>https://thomann.github.io/plotAR/examples/</a:t>
            </a:r>
            <a:endParaRPr sz="1500"/>
          </a:p>
          <a:p>
            <a:pPr marL="208799" lvl="0" indent="-1922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de" sz="1500"/>
              <a:t>Try it out on Binder:</a:t>
            </a:r>
            <a:endParaRPr sz="1500"/>
          </a:p>
          <a:p>
            <a:pPr marL="702000" lvl="1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300" u="sng">
                <a:solidFill>
                  <a:schemeClr val="hlink"/>
                </a:solidFill>
                <a:hlinkClick r:id="rId5"/>
              </a:rPr>
              <a:t>https://mybinder.org/v2/gh/thomann/plotAR/binder</a:t>
            </a:r>
            <a:endParaRPr sz="1500"/>
          </a:p>
          <a:p>
            <a:pPr marL="702000" lvl="1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300" u="sng">
                <a:solidFill>
                  <a:schemeClr val="hlink"/>
                </a:solidFill>
                <a:hlinkClick r:id="rId6"/>
              </a:rPr>
              <a:t>https://mybinder.org/v2/gh/thomann/plotAR/binder?urlpath=rstudio</a:t>
            </a:r>
            <a:endParaRPr sz="1300"/>
          </a:p>
          <a:p>
            <a:pPr marL="208799" marR="0" lvl="0" indent="-19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141E"/>
              </a:buClr>
              <a:buSzPts val="1100"/>
              <a:buFont typeface="Helvetica Neue Light"/>
              <a:buChar char="■"/>
            </a:pPr>
            <a:r>
              <a:rPr lang="de" sz="1500"/>
              <a:t>R:</a:t>
            </a:r>
            <a:endParaRPr sz="1500" i="1"/>
          </a:p>
          <a:p>
            <a:pPr marL="702000" lvl="1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300"/>
              <a:t>devtools::install_github('thomann/plotAR, subdir='plotAR-R')</a:t>
            </a:r>
            <a:endParaRPr sz="1500"/>
          </a:p>
          <a:p>
            <a:pPr marL="208799" lvl="0" indent="-1922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de" sz="1500"/>
              <a:t>Python:</a:t>
            </a:r>
            <a:endParaRPr sz="1500"/>
          </a:p>
          <a:p>
            <a:pPr marL="702000" lvl="1" indent="-1922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de" sz="1300"/>
              <a:t>pip install plotAR</a:t>
            </a:r>
            <a:endParaRPr sz="1300"/>
          </a:p>
          <a:p>
            <a:pPr marL="208799" lvl="0" indent="-1922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de" sz="1500"/>
              <a:t>iOS-App</a:t>
            </a:r>
            <a:endParaRPr sz="1500"/>
          </a:p>
          <a:p>
            <a:pPr marL="702000" lvl="1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300" u="sng">
                <a:solidFill>
                  <a:schemeClr val="hlink"/>
                </a:solidFill>
                <a:hlinkClick r:id="rId7"/>
              </a:rPr>
              <a:t>https://github.com/thomann/PlotAR-ios</a:t>
            </a:r>
            <a:r>
              <a:rPr lang="de" sz="1300"/>
              <a:t> (needs XCode and a "free personal team")</a:t>
            </a:r>
            <a:endParaRPr sz="1300"/>
          </a:p>
          <a:p>
            <a:pPr marL="702000" lvl="1" indent="-192250" algn="l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</a:pPr>
            <a:r>
              <a:rPr lang="de" sz="1500" b="1">
                <a:latin typeface="Helvetica Neue"/>
                <a:ea typeface="Helvetica Neue"/>
                <a:cs typeface="Helvetica Neue"/>
                <a:sym typeface="Helvetica Neue"/>
              </a:rPr>
              <a:t>To have you as an early tester: </a:t>
            </a:r>
            <a:r>
              <a:rPr lang="de" sz="15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philipp.thomann@d-one.ai</a:t>
            </a:r>
            <a:endParaRPr sz="1300"/>
          </a:p>
          <a:p>
            <a:pPr marL="208799" lvl="0" indent="-1922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de" sz="1500"/>
              <a:t>Android-App: </a:t>
            </a:r>
            <a:endParaRPr sz="1500"/>
          </a:p>
          <a:p>
            <a:pPr marL="702000" lvl="1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300" u="sng">
                <a:solidFill>
                  <a:schemeClr val="hlink"/>
                </a:solidFill>
                <a:hlinkClick r:id="rId9"/>
              </a:rPr>
              <a:t>https://github.com/thomann/plotVR-android</a:t>
            </a:r>
            <a:endParaRPr sz="1300" i="1"/>
          </a:p>
          <a:p>
            <a:pPr marL="702000" lvl="1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300" u="sng">
                <a:solidFill>
                  <a:schemeClr val="hlink"/>
                </a:solidFill>
                <a:hlinkClick r:id="rId10"/>
              </a:rPr>
              <a:t>https://github.com/thomann/plotVR-android/releases</a:t>
            </a:r>
            <a:endParaRPr sz="130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0950" y="1200600"/>
            <a:ext cx="1351625" cy="1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/>
        </p:nvSpPr>
        <p:spPr>
          <a:xfrm>
            <a:off x="7037775" y="992675"/>
            <a:ext cx="1899600" cy="3652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Mobile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205375" y="992675"/>
            <a:ext cx="2370600" cy="3652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Desktop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075" y="167700"/>
            <a:ext cx="3661188" cy="1439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Architecture</a:t>
            </a:r>
            <a:endParaRPr/>
          </a:p>
        </p:txBody>
      </p:sp>
      <p:sp>
        <p:nvSpPr>
          <p:cNvPr id="335" name="Google Shape;335;p40"/>
          <p:cNvSpPr txBox="1"/>
          <p:nvPr/>
        </p:nvSpPr>
        <p:spPr>
          <a:xfrm>
            <a:off x="3805325" y="2075975"/>
            <a:ext cx="1869000" cy="16074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Server (Tornado)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Dev Server on localhost:2908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or 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handlers in Jupyter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⇒ distribute Jupyter tokens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490625" y="1351324"/>
            <a:ext cx="1869000" cy="966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Jupyter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7120025" y="1351325"/>
            <a:ext cx="1635600" cy="6783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plotAR</a:t>
            </a:r>
            <a:r>
              <a:rPr lang="d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(Swift) +VR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features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/data.json /ws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7120025" y="2903985"/>
            <a:ext cx="1635600" cy="6783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Browser (Android)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/data.gltf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7120025" y="3821082"/>
            <a:ext cx="1635600" cy="6783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plotVR (Android)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(not up to date)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533175" y="2422000"/>
            <a:ext cx="1783800" cy="913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Controller (HTML)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10.0.0.1:2908/keyboard.html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1" name="Google Shape;341;p40"/>
          <p:cNvCxnSpPr>
            <a:stCxn id="336" idx="3"/>
            <a:endCxn id="335" idx="1"/>
          </p:cNvCxnSpPr>
          <p:nvPr/>
        </p:nvCxnSpPr>
        <p:spPr>
          <a:xfrm>
            <a:off x="2359625" y="1834474"/>
            <a:ext cx="1445700" cy="10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40"/>
          <p:cNvCxnSpPr>
            <a:stCxn id="340" idx="3"/>
            <a:endCxn id="335" idx="1"/>
          </p:cNvCxnSpPr>
          <p:nvPr/>
        </p:nvCxnSpPr>
        <p:spPr>
          <a:xfrm>
            <a:off x="2316975" y="2878600"/>
            <a:ext cx="1488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3" name="Google Shape;343;p40"/>
          <p:cNvCxnSpPr>
            <a:stCxn id="335" idx="3"/>
            <a:endCxn id="337" idx="1"/>
          </p:cNvCxnSpPr>
          <p:nvPr/>
        </p:nvCxnSpPr>
        <p:spPr>
          <a:xfrm rot="10800000" flipH="1">
            <a:off x="5674325" y="1690475"/>
            <a:ext cx="1445700" cy="11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5652975" y="2869625"/>
            <a:ext cx="138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5" name="Google Shape;345;p40"/>
          <p:cNvCxnSpPr>
            <a:stCxn id="335" idx="3"/>
            <a:endCxn id="339" idx="1"/>
          </p:cNvCxnSpPr>
          <p:nvPr/>
        </p:nvCxnSpPr>
        <p:spPr>
          <a:xfrm>
            <a:off x="5674325" y="2879675"/>
            <a:ext cx="1445700" cy="12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6" name="Google Shape;346;p40"/>
          <p:cNvSpPr txBox="1"/>
          <p:nvPr/>
        </p:nvSpPr>
        <p:spPr>
          <a:xfrm rot="2308783">
            <a:off x="2359479" y="2166069"/>
            <a:ext cx="1445911" cy="3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HTTP-POST: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 rot="4061">
            <a:off x="2603500" y="2701125"/>
            <a:ext cx="1015801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Websocket: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key, status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 rot="1427">
            <a:off x="5740675" y="2659769"/>
            <a:ext cx="14457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HTTP-GET: data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Websocket: key, status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490625" y="3431725"/>
            <a:ext cx="1869000" cy="1088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RStudio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0" name="Google Shape;350;p40"/>
          <p:cNvCxnSpPr>
            <a:stCxn id="349" idx="3"/>
            <a:endCxn id="335" idx="1"/>
          </p:cNvCxnSpPr>
          <p:nvPr/>
        </p:nvCxnSpPr>
        <p:spPr>
          <a:xfrm rot="10800000" flipH="1">
            <a:off x="2359625" y="2879575"/>
            <a:ext cx="1445700" cy="109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40"/>
          <p:cNvSpPr txBox="1"/>
          <p:nvPr/>
        </p:nvSpPr>
        <p:spPr>
          <a:xfrm rot="-2347327">
            <a:off x="2359523" y="3291727"/>
            <a:ext cx="1445857" cy="35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HTTP-POST: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811701" y="2029674"/>
            <a:ext cx="1249200" cy="239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&lt;iframe /&gt;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3" name="Google Shape;353;p40"/>
          <p:cNvCxnSpPr>
            <a:endCxn id="352" idx="1"/>
          </p:cNvCxnSpPr>
          <p:nvPr/>
        </p:nvCxnSpPr>
        <p:spPr>
          <a:xfrm rot="10800000" flipH="1">
            <a:off x="477201" y="2149374"/>
            <a:ext cx="334500" cy="27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0"/>
          <p:cNvCxnSpPr>
            <a:endCxn id="352" idx="3"/>
          </p:cNvCxnSpPr>
          <p:nvPr/>
        </p:nvCxnSpPr>
        <p:spPr>
          <a:xfrm rot="10800000">
            <a:off x="2060901" y="2149374"/>
            <a:ext cx="322800" cy="30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55" name="Google Shape;355;p40"/>
          <p:cNvSpPr txBox="1"/>
          <p:nvPr/>
        </p:nvSpPr>
        <p:spPr>
          <a:xfrm>
            <a:off x="3288550" y="4380600"/>
            <a:ext cx="3278100" cy="669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ourier New"/>
                <a:ea typeface="Courier New"/>
                <a:cs typeface="Courier New"/>
                <a:sym typeface="Courier New"/>
              </a:rPr>
              <a:t>Warning on Dev Server: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latin typeface="Courier New"/>
                <a:ea typeface="Courier New"/>
                <a:cs typeface="Courier New"/>
                <a:sym typeface="Courier New"/>
              </a:rPr>
              <a:t>All data is transmitted unencrypted and everybody can connect!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 rot="1057">
            <a:off x="2152775" y="76350"/>
            <a:ext cx="975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data.json: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40"/>
          <p:cNvSpPr txBox="1">
            <a:spLocks noGrp="1"/>
          </p:cNvSpPr>
          <p:nvPr>
            <p:ph type="sldNum" idx="12"/>
          </p:nvPr>
        </p:nvSpPr>
        <p:spPr>
          <a:xfrm>
            <a:off x="82752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7120025" y="2115522"/>
            <a:ext cx="1635600" cy="6783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Helvetica Neue Light"/>
                <a:ea typeface="Helvetica Neue Light"/>
                <a:cs typeface="Helvetica Neue Light"/>
                <a:sym typeface="Helvetica Neue Light"/>
              </a:rPr>
              <a:t>Browser (iOS)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/data.usd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811701" y="3488124"/>
            <a:ext cx="1249200" cy="239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Viewer Pane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60" name="Google Shape;360;p40"/>
          <p:cNvCxnSpPr>
            <a:endCxn id="359" idx="1"/>
          </p:cNvCxnSpPr>
          <p:nvPr/>
        </p:nvCxnSpPr>
        <p:spPr>
          <a:xfrm>
            <a:off x="477201" y="3319224"/>
            <a:ext cx="334500" cy="28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>
            <a:endCxn id="359" idx="3"/>
          </p:cNvCxnSpPr>
          <p:nvPr/>
        </p:nvCxnSpPr>
        <p:spPr>
          <a:xfrm flipH="1">
            <a:off x="2060901" y="3333624"/>
            <a:ext cx="322800" cy="27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467750" y="399290"/>
            <a:ext cx="8280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Features</a:t>
            </a:r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body" idx="1"/>
          </p:nvPr>
        </p:nvSpPr>
        <p:spPr>
          <a:xfrm>
            <a:off x="467750" y="1152500"/>
            <a:ext cx="82800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User interface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easy to use interface functions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possibility to connect to remote servers (e.g. on mybinder.org)</a:t>
            </a:r>
            <a:endParaRPr sz="1200"/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Rendering engine of plots to 3D-Formats/Frameworks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GLTF by Kronos (OpenGL), supported both in Desktop and Android browsers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USD: by Pixar Studios, supported by iOS (and macOS Preview, XCode, QuickLook)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SceneKit Framework (iOS) and OpenGL (Android) on device rendering</a:t>
            </a:r>
            <a:endParaRPr sz="1200"/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Visuals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Scatter plots with spheres, lines with grouping, surfaces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Colors, sizes as features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Legends, axes with names</a:t>
            </a:r>
            <a:endParaRPr sz="1200"/>
          </a:p>
          <a:p>
            <a:pPr marL="244800" lvl="0" indent="-1795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de" sz="1200"/>
              <a:t>Desktop-Mobile interaction - the QR code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Heuristics to find an external IP to connect your mobile device to your desktop or binder server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Support for Jupyter Auth-Token (e.g. on mybinder.org) and embedding it into the QR-Codes</a:t>
            </a:r>
            <a:endParaRPr sz="1200"/>
          </a:p>
          <a:p>
            <a:pPr marL="702000" lvl="1" indent="-1732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</a:pPr>
            <a:r>
              <a:rPr lang="de" sz="1200"/>
              <a:t>Websockets between server and all devices to send information around</a:t>
            </a:r>
            <a:br>
              <a:rPr lang="de" sz="1200"/>
            </a:br>
            <a:r>
              <a:rPr lang="de" sz="1200"/>
              <a:t>e.g. reload the data, how many keyboards or devices are connected, keystrokes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41"/>
          <p:cNvSpPr txBox="1">
            <a:spLocks noGrp="1"/>
          </p:cNvSpPr>
          <p:nvPr>
            <p:ph type="sldNum" idx="12"/>
          </p:nvPr>
        </p:nvSpPr>
        <p:spPr>
          <a:xfrm>
            <a:off x="8199000" y="4649067"/>
            <a:ext cx="548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 ONE - 08-202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Microsoft Macintosh PowerPoint</Application>
  <PresentationFormat>On-screen Show (16:9)</PresentationFormat>
  <Paragraphs>178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Helvetica Neue Light</vt:lpstr>
      <vt:lpstr>Helvetica Neue</vt:lpstr>
      <vt:lpstr>Meiryo</vt:lpstr>
      <vt:lpstr>D ONE - 08-2020</vt:lpstr>
      <vt:lpstr>plotAR - walk through your data </vt:lpstr>
      <vt:lpstr>About me</vt:lpstr>
      <vt:lpstr>Value Creation &amp; Capabilities</vt:lpstr>
      <vt:lpstr>Data Scientists love to visualise...</vt:lpstr>
      <vt:lpstr>Demo</vt:lpstr>
      <vt:lpstr>If Demo-Gods are not willing...</vt:lpstr>
      <vt:lpstr>Can I haz plotAR?</vt:lpstr>
      <vt:lpstr>Architecture</vt:lpstr>
      <vt:lpstr>Features</vt:lpstr>
      <vt:lpstr>Outlook / Vision</vt:lpstr>
      <vt:lpstr>LET’S MAKE SENSE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plotAR - walk through your data </dc:title>
  <cp:lastModifiedBy>Philipp Thomann</cp:lastModifiedBy>
  <cp:revision>1</cp:revision>
  <dcterms:modified xsi:type="dcterms:W3CDTF">2021-07-08T12:04:46Z</dcterms:modified>
</cp:coreProperties>
</file>